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iKqGE5HLTmexbluj9d+quI/ELv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20EBBF-1620-449A-B4A5-CDE440A389D9}">
  <a:tblStyle styleId="{0D20EBBF-1620-449A-B4A5-CDE440A389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17628e37c_4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317628e37c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1317628e37c_4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17628e37c_4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317628e37c_4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317628e37c_4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17628e37c_4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317628e37c_4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1317628e37c_4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18331378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18331378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318331378b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18331378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318331378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我們在實作第二版時當work算完這個url的work count時就將結果寫入DB，當crawler 中斷或是work有異常時，我們在重啟之後會不知道要從task queue的哪個url繼續執行，所以我們在第三版的設計將work的結果一併傳給crawler，當crawler將這週資料全部一起存入DB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還有原本我們是有一個googleCrawlerController一直去跑然後抓最新的時間，最終實作是利用GKE上的排程功能來設定時間讓googleCrawler時間到就去更新DB</a:t>
            </a:r>
            <a:endParaRPr/>
          </a:p>
        </p:txBody>
      </p:sp>
      <p:sp>
        <p:nvSpPr>
          <p:cNvPr id="190" name="Google Shape;190;g1318331378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18331378b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18331378b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我們的設計是以一週為單位禮拜一到禮拜天，當現在時間到禮拜一之後googleCrawler就會自動去執行並將禮拜一日期和狀態存入DB</a:t>
            </a:r>
            <a:endParaRPr/>
          </a:p>
        </p:txBody>
      </p:sp>
      <p:sp>
        <p:nvSpPr>
          <p:cNvPr id="197" name="Google Shape;197;g1318331378b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18331378b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18331378b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318331378b_5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18331378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18331378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318331378b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18331378b_4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318331378b_4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1318331378b_4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18331378b_4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318331378b_4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318331378b_4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18331378b_4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318331378b_4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1318331378b_4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18331378b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18331378b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318331378b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18331378b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318331378b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318331378b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18331378b_4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18331378b_4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318331378b_4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18331378b_4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18331378b_4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318331378b_4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18331378b_4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18331378b_4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318331378b_4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18331378b_4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18331378b_4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318331378b_4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18331378b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18331378b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318331378b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f69f2f9bb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2f69f2f9bb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12f69f2f9bb_1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18331378b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318331378b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1318331378b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18331378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18331378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318331378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18331378b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18331378b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318331378b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18331378b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318331378b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1318331378b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17628e37c_4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17628e37c_4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317628e37c_4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18331378b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18331378b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318331378b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21bb76cb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21bb76cb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一些觀察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和remaining questions</a:t>
            </a:r>
            <a:endParaRPr/>
          </a:p>
        </p:txBody>
      </p:sp>
      <p:sp>
        <p:nvSpPr>
          <p:cNvPr id="347" name="Google Shape;347;g1321bb76cb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18331378b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18331378b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我們本來想說除了介紹整個application的architecture外，還想劃一下實際在GKE上的部署。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但結果發現，用Autopilot開的cluster，看起來沒辦法控制node的部署。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從截圖是可以看的出哪個pod是佈在哪個node，但不知道這個判斷的機制是什麼？也不知道好不好？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之後再研究看看。</a:t>
            </a:r>
            <a:endParaRPr/>
          </a:p>
        </p:txBody>
      </p:sp>
      <p:sp>
        <p:nvSpPr>
          <p:cNvPr id="353" name="Google Shape;353;g1318331378b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18331378b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18331378b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在github 上的testing有這三個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testing就那樣，較鎖碎。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integration testing我們就試做一個worker的I/O測試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testing我們目前只很naive的用最近一週的近500個job，讓四個worker去處理，大概要花200秒才能消化完並算出word count，所throughput大概是每秒2.5個job。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其它可以做performance的</a:t>
            </a:r>
            <a:endParaRPr/>
          </a:p>
        </p:txBody>
      </p:sp>
      <p:sp>
        <p:nvSpPr>
          <p:cNvPr id="365" name="Google Shape;365;g1318331378b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21bb76cb4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321bb76cb4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所以我們就另外試做了這個RQ dashboard來當做monitor。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1321bb76cb4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21bb76cb4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21bb76cb4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321bb76cb4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18331378b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18331378b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318331378b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1782290e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31782290e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131782290e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21bb76cb4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21bb76cb4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321bb76cb4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18331378b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18331378b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318331378b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18331378b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318331378b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</a:t>
            </a:r>
            <a:endParaRPr/>
          </a:p>
        </p:txBody>
      </p:sp>
      <p:sp>
        <p:nvSpPr>
          <p:cNvPr id="411" name="Google Shape;411;g1318331378b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21bb76cb4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21bb76cb4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從這次的專題中，我們終於實際體會CICD是怎麼一回事。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像左邊CI的部分，如果是自幹的話，大概就是先coding，然就local building跟testing就結束了。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但正式團隊協作CI的話，從前面的Planing就要把怎麼架到GKE討論進來，coding的部分還要考量maintainable或extenable，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第一次開發是還有local用mini K8 deploy和testing，然後就搬到github上用action來CI testing了。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右邊CD的部分，就是練習佈到GKE上，然後就知道怎麼在cloud上operate，最後思考應該要怎麼monitor，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所以透過這個project，我們就很完整的走一次。</a:t>
            </a:r>
            <a:endParaRPr/>
          </a:p>
        </p:txBody>
      </p:sp>
      <p:sp>
        <p:nvSpPr>
          <p:cNvPr id="418" name="Google Shape;418;g1321bb76cb4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21bb76cb4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21bb76cb4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321bb76cb4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21bb76cb4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21bb76cb4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321bb76cb4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f69f2f9bb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f69f2f9bb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12f69f2f9bb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f69f2f9bb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f69f2f9bb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2f69f2f9bb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18331378b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1318331378b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如果用一句話來總結：Service Mesh 是一組用來處理服務間通訊的網路代理。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1318331378b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21bb76cb4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321bb76cb4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這是之前講師上課有提到的monitor方法。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但在我們的專題題目，因為google search有限制，所以我們有設time sleep，休息1分鐘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但就算沒有google search的限制，我們這個題目的transaction volume本來就不大，因為weekly的爬蟲&amp;word count，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然後也因為有sleep，所以request會常常中斷，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因為不管是USE還是RED method好像都沒有試用的。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321bb76cb4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18331378b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318331378b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318331378b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f69f2f9bb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f69f2f9bb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2f69f2f9bb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f69f2f9bb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f69f2f9bb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2f69f2f9bb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18331378b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318331378b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1318331378b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f69f2f9bb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2f69f2f9bb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我們是weekly的爬蟲，有search到的url幾乎都爬下來count了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2f69f2f9bb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18331378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18331378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318331378b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icrosoft JhengHe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  <a:defRPr b="1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icrosoft JhengHe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  <a:defRPr b="1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 b="0" i="0" sz="4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taipeitimes.com/News/biz/archives/2022/01/20/2003771688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Relationship Id="rId4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-_OmrRVRynOuyKbjARsBCUIKneKh6JC9/view" TargetMode="External"/><Relationship Id="rId4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34.120.17.241/rq/" TargetMode="External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hyperlink" Target="https://github.com/AaronKFC/tsmc-project/action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HKao777/tsmc-project" TargetMode="External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://34.120.17.241/wordcoun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623133" y="5197543"/>
            <a:ext cx="9144000" cy="1026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b="1" lang="en-US" sz="2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Group10</a:t>
            </a:r>
            <a:r>
              <a:rPr b="1" lang="en-US" sz="2800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 游智鈞/高承翰/詹銍傑/官學勤/廖家鴻</a:t>
            </a:r>
            <a:b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2022/</a:t>
            </a:r>
            <a:r>
              <a:rPr b="1" lang="en-US"/>
              <a:t>6</a:t>
            </a: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b="1" lang="en-US"/>
              <a:t>8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764505" y="4739574"/>
            <a:ext cx="8662987" cy="457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2022 CS-5270 Cloud Native Development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65464" y="1281828"/>
            <a:ext cx="114612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Final Project Report</a:t>
            </a:r>
            <a:endParaRPr b="1" sz="3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64600" y="2632847"/>
            <a:ext cx="114612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200"/>
              <a:buFont typeface="Calibri"/>
              <a:buNone/>
            </a:pPr>
            <a:r>
              <a:rPr b="1" lang="en-US" sz="5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Digital Business </a:t>
            </a:r>
            <a:endParaRPr b="1" sz="5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317628e37c_4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953" y="929903"/>
            <a:ext cx="7580100" cy="56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317628e37c_4_12"/>
          <p:cNvSpPr txBox="1"/>
          <p:nvPr>
            <p:ph type="title"/>
          </p:nvPr>
        </p:nvSpPr>
        <p:spPr>
          <a:xfrm>
            <a:off x="838200" y="0"/>
            <a:ext cx="105156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 sz="4000"/>
              <a:t>Application Architecture</a:t>
            </a:r>
            <a:endParaRPr sz="4000"/>
          </a:p>
        </p:txBody>
      </p:sp>
      <p:sp>
        <p:nvSpPr>
          <p:cNvPr id="164" name="Google Shape;164;g1317628e37c_4_12"/>
          <p:cNvSpPr txBox="1"/>
          <p:nvPr>
            <p:ph idx="1" type="body"/>
          </p:nvPr>
        </p:nvSpPr>
        <p:spPr>
          <a:xfrm>
            <a:off x="838200" y="1178700"/>
            <a:ext cx="10515600" cy="499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GoogleCrawler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17628e37c_4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 sz="4000"/>
              <a:t>Application Architecture</a:t>
            </a:r>
            <a:endParaRPr sz="4000"/>
          </a:p>
        </p:txBody>
      </p:sp>
      <p:sp>
        <p:nvSpPr>
          <p:cNvPr id="171" name="Google Shape;171;g1317628e37c_4_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Crawler</a:t>
            </a:r>
            <a:endParaRPr/>
          </a:p>
        </p:txBody>
      </p:sp>
      <p:pic>
        <p:nvPicPr>
          <p:cNvPr id="172" name="Google Shape;172;g1317628e37c_4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78" y="2755390"/>
            <a:ext cx="11702650" cy="24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17628e37c_4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 sz="4000"/>
              <a:t>Application Architecture</a:t>
            </a:r>
            <a:endParaRPr sz="4000"/>
          </a:p>
        </p:txBody>
      </p:sp>
      <p:sp>
        <p:nvSpPr>
          <p:cNvPr id="179" name="Google Shape;179;g1317628e37c_4_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 Server</a:t>
            </a:r>
            <a:endParaRPr/>
          </a:p>
        </p:txBody>
      </p:sp>
      <p:pic>
        <p:nvPicPr>
          <p:cNvPr id="180" name="Google Shape;180;g1317628e37c_4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187" y="2747513"/>
            <a:ext cx="10121624" cy="250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18331378b_0_11"/>
          <p:cNvSpPr txBox="1"/>
          <p:nvPr>
            <p:ph type="title"/>
          </p:nvPr>
        </p:nvSpPr>
        <p:spPr>
          <a:xfrm>
            <a:off x="838200" y="26822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Code Optimization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(官學勤)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18331378b_1_0"/>
          <p:cNvSpPr txBox="1"/>
          <p:nvPr>
            <p:ph type="title"/>
          </p:nvPr>
        </p:nvSpPr>
        <p:spPr>
          <a:xfrm>
            <a:off x="838200" y="365125"/>
            <a:ext cx="105156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Code Optimization </a:t>
            </a:r>
            <a:endParaRPr/>
          </a:p>
        </p:txBody>
      </p:sp>
      <p:pic>
        <p:nvPicPr>
          <p:cNvPr id="193" name="Google Shape;193;g1318331378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350"/>
            <a:ext cx="11893049" cy="55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18331378b_1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CronJob</a:t>
            </a:r>
            <a:endParaRPr/>
          </a:p>
        </p:txBody>
      </p:sp>
      <p:sp>
        <p:nvSpPr>
          <p:cNvPr id="200" name="Google Shape;200;g1318331378b_1_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g1318331378b_1_13"/>
          <p:cNvPicPr preferRelativeResize="0"/>
          <p:nvPr/>
        </p:nvPicPr>
        <p:blipFill rotWithShape="1">
          <a:blip r:embed="rId3">
            <a:alphaModFix/>
          </a:blip>
          <a:srcRect b="0" l="0" r="31880" t="0"/>
          <a:stretch/>
        </p:blipFill>
        <p:spPr>
          <a:xfrm>
            <a:off x="838200" y="1846125"/>
            <a:ext cx="4876800" cy="31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318331378b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400" y="1514700"/>
            <a:ext cx="5429250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318331378b_1_13"/>
          <p:cNvSpPr txBox="1"/>
          <p:nvPr/>
        </p:nvSpPr>
        <p:spPr>
          <a:xfrm>
            <a:off x="8383350" y="1959075"/>
            <a:ext cx="31503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At 00:00 on Monday.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18331378b_5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Responsibility Principle	</a:t>
            </a:r>
            <a:endParaRPr/>
          </a:p>
        </p:txBody>
      </p:sp>
      <p:sp>
        <p:nvSpPr>
          <p:cNvPr id="210" name="Google Shape;210;g1318331378b_5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g1318331378b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80" y="1690825"/>
            <a:ext cx="9902650" cy="47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18331378b_0_16"/>
          <p:cNvSpPr txBox="1"/>
          <p:nvPr>
            <p:ph type="title"/>
          </p:nvPr>
        </p:nvSpPr>
        <p:spPr>
          <a:xfrm>
            <a:off x="838200" y="26822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Testing Coverage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(詹銍傑)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18331378b_4_3"/>
          <p:cNvSpPr txBox="1"/>
          <p:nvPr>
            <p:ph type="title"/>
          </p:nvPr>
        </p:nvSpPr>
        <p:spPr>
          <a:xfrm>
            <a:off x="838200" y="365125"/>
            <a:ext cx="105156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Unit test</a:t>
            </a:r>
            <a:endParaRPr/>
          </a:p>
        </p:txBody>
      </p:sp>
      <p:sp>
        <p:nvSpPr>
          <p:cNvPr id="224" name="Google Shape;224;g1318331378b_4_3"/>
          <p:cNvSpPr txBox="1"/>
          <p:nvPr/>
        </p:nvSpPr>
        <p:spPr>
          <a:xfrm>
            <a:off x="1167325" y="1775300"/>
            <a:ext cx="94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5" name="Google Shape;225;g1318331378b_4_3"/>
          <p:cNvSpPr txBox="1"/>
          <p:nvPr/>
        </p:nvSpPr>
        <p:spPr>
          <a:xfrm>
            <a:off x="977700" y="1659675"/>
            <a:ext cx="10248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Test Worker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○"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Company count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○"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Get HTML Text (Only get word in paragraph)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Test Crawler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○"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Add new date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○"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Get first weekday (Monday)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○"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Test with Mongodb (pytest-mongodb)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6" name="Google Shape;226;g1318331378b_4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88050"/>
            <a:ext cx="11887199" cy="192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18331378b_4_49"/>
          <p:cNvSpPr txBox="1"/>
          <p:nvPr>
            <p:ph type="title"/>
          </p:nvPr>
        </p:nvSpPr>
        <p:spPr>
          <a:xfrm>
            <a:off x="838200" y="365125"/>
            <a:ext cx="105156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Integration test</a:t>
            </a:r>
            <a:endParaRPr/>
          </a:p>
        </p:txBody>
      </p:sp>
      <p:sp>
        <p:nvSpPr>
          <p:cNvPr id="233" name="Google Shape;233;g1318331378b_4_49"/>
          <p:cNvSpPr txBox="1"/>
          <p:nvPr/>
        </p:nvSpPr>
        <p:spPr>
          <a:xfrm>
            <a:off x="1167325" y="1775300"/>
            <a:ext cx="94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4" name="Google Shape;234;g1318331378b_4_49"/>
          <p:cNvSpPr txBox="1"/>
          <p:nvPr/>
        </p:nvSpPr>
        <p:spPr>
          <a:xfrm>
            <a:off x="1018525" y="1633899"/>
            <a:ext cx="976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Test worker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URL: '</a:t>
            </a:r>
            <a:r>
              <a:rPr lang="en-US" sz="16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https://www.taipeitimes.com/News/biz/archives/2022/01/20/2003771688</a:t>
            </a: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'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tsmc: 4, asml: 7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5" name="Google Shape;235;g1318331378b_4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42475"/>
            <a:ext cx="11887199" cy="192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365125"/>
            <a:ext cx="105156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838200" y="1402400"/>
            <a:ext cx="10515600" cy="4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526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Introduction </a:t>
            </a:r>
            <a:endParaRPr b="1"/>
          </a:p>
          <a:p>
            <a:pPr indent="-21526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Basic</a:t>
            </a:r>
            <a:endParaRPr b="1"/>
          </a:p>
          <a:p>
            <a:pPr indent="-393065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6666"/>
              <a:buChar char="•"/>
            </a:pPr>
            <a:r>
              <a:rPr b="1" lang="en-US"/>
              <a:t>Application Architecture</a:t>
            </a:r>
            <a:endParaRPr b="1"/>
          </a:p>
          <a:p>
            <a:pPr indent="-393065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6666"/>
              <a:buChar char="•"/>
            </a:pPr>
            <a:r>
              <a:rPr b="1" lang="en-US"/>
              <a:t>Code Optimization</a:t>
            </a:r>
            <a:endParaRPr b="1"/>
          </a:p>
          <a:p>
            <a:pPr indent="-393065" lvl="1" marL="914400" rtl="0" algn="l">
              <a:spcBef>
                <a:spcPts val="1000"/>
              </a:spcBef>
              <a:spcAft>
                <a:spcPts val="0"/>
              </a:spcAft>
              <a:buSzPct val="116666"/>
              <a:buChar char="•"/>
            </a:pPr>
            <a:r>
              <a:rPr b="1" lang="en-US"/>
              <a:t>Testing Coverage</a:t>
            </a:r>
            <a:endParaRPr b="1"/>
          </a:p>
          <a:p>
            <a:pPr indent="-393065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6666"/>
              <a:buChar char="•"/>
            </a:pPr>
            <a:r>
              <a:rPr b="1" lang="en-US"/>
              <a:t>CI/CD</a:t>
            </a:r>
            <a:endParaRPr b="1"/>
          </a:p>
          <a:p>
            <a:pPr indent="-21526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Option</a:t>
            </a:r>
            <a:endParaRPr b="1"/>
          </a:p>
          <a:p>
            <a:pPr indent="-393065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6666"/>
              <a:buChar char="•"/>
            </a:pPr>
            <a:r>
              <a:rPr b="1" lang="en-US"/>
              <a:t>App Monitor</a:t>
            </a:r>
            <a:endParaRPr b="1"/>
          </a:p>
          <a:p>
            <a:pPr indent="-393065" lvl="1" marL="914400" rtl="0" algn="l">
              <a:spcBef>
                <a:spcPts val="1000"/>
              </a:spcBef>
              <a:spcAft>
                <a:spcPts val="0"/>
              </a:spcAft>
              <a:buSzPct val="116666"/>
              <a:buChar char="•"/>
            </a:pPr>
            <a:r>
              <a:rPr b="1" lang="en-US"/>
              <a:t>Database</a:t>
            </a:r>
            <a:endParaRPr b="1"/>
          </a:p>
          <a:p>
            <a:pPr indent="-393065" lvl="1" marL="914400" rtl="0" algn="l">
              <a:spcBef>
                <a:spcPts val="1000"/>
              </a:spcBef>
              <a:spcAft>
                <a:spcPts val="0"/>
              </a:spcAft>
              <a:buSzPct val="116666"/>
              <a:buChar char="•"/>
            </a:pPr>
            <a:r>
              <a:rPr b="1" lang="en-US"/>
              <a:t>Code Contribution</a:t>
            </a:r>
            <a:endParaRPr b="1"/>
          </a:p>
          <a:p>
            <a:pPr indent="-21526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Discussion</a:t>
            </a:r>
            <a:endParaRPr b="1"/>
          </a:p>
          <a:p>
            <a:pPr indent="-21526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Conclusion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18331378b_4_40"/>
          <p:cNvSpPr txBox="1"/>
          <p:nvPr>
            <p:ph type="title"/>
          </p:nvPr>
        </p:nvSpPr>
        <p:spPr>
          <a:xfrm>
            <a:off x="838200" y="365125"/>
            <a:ext cx="105156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Testing Coverage</a:t>
            </a:r>
            <a:endParaRPr/>
          </a:p>
        </p:txBody>
      </p:sp>
      <p:sp>
        <p:nvSpPr>
          <p:cNvPr id="242" name="Google Shape;242;g1318331378b_4_40"/>
          <p:cNvSpPr txBox="1"/>
          <p:nvPr/>
        </p:nvSpPr>
        <p:spPr>
          <a:xfrm>
            <a:off x="1167325" y="1775300"/>
            <a:ext cx="94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3" name="Google Shape;243;g1318331378b_4_40"/>
          <p:cNvSpPr txBox="1"/>
          <p:nvPr/>
        </p:nvSpPr>
        <p:spPr>
          <a:xfrm>
            <a:off x="1018525" y="1266513"/>
            <a:ext cx="976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GoogleCrawler.py Coverage 26%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GoogleCrawlerTest.py Coverage 0% (Not used)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Char char="●"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worker.py Coverage 69%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Char char="●"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Total Coverage 32%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4" name="Google Shape;244;g1318331378b_4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00" y="2928813"/>
            <a:ext cx="11355783" cy="3624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18331378b_0_21"/>
          <p:cNvSpPr txBox="1"/>
          <p:nvPr>
            <p:ph type="title"/>
          </p:nvPr>
        </p:nvSpPr>
        <p:spPr>
          <a:xfrm>
            <a:off x="838200" y="26822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CI / CD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18331378b_0_105"/>
          <p:cNvSpPr txBox="1"/>
          <p:nvPr>
            <p:ph type="title"/>
          </p:nvPr>
        </p:nvSpPr>
        <p:spPr>
          <a:xfrm>
            <a:off x="879300" y="184225"/>
            <a:ext cx="10515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Microsoft JhengHei"/>
              <a:buNone/>
            </a:pPr>
            <a:r>
              <a:rPr lang="en-US"/>
              <a:t>Github Action</a:t>
            </a:r>
            <a:endParaRPr/>
          </a:p>
        </p:txBody>
      </p:sp>
      <p:sp>
        <p:nvSpPr>
          <p:cNvPr id="257" name="Google Shape;257;g1318331378b_0_105"/>
          <p:cNvSpPr txBox="1"/>
          <p:nvPr/>
        </p:nvSpPr>
        <p:spPr>
          <a:xfrm>
            <a:off x="1167325" y="1775300"/>
            <a:ext cx="94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8" name="Google Shape;258;g1318331378b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" y="1045100"/>
            <a:ext cx="12065477" cy="53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18331378b_4_21"/>
          <p:cNvSpPr txBox="1"/>
          <p:nvPr>
            <p:ph type="title"/>
          </p:nvPr>
        </p:nvSpPr>
        <p:spPr>
          <a:xfrm>
            <a:off x="758138" y="1069525"/>
            <a:ext cx="3932100" cy="535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Pytest Coverage</a:t>
            </a:r>
            <a:endParaRPr/>
          </a:p>
        </p:txBody>
      </p:sp>
      <p:sp>
        <p:nvSpPr>
          <p:cNvPr id="265" name="Google Shape;265;g1318331378b_4_21"/>
          <p:cNvSpPr txBox="1"/>
          <p:nvPr>
            <p:ph idx="1" type="body"/>
          </p:nvPr>
        </p:nvSpPr>
        <p:spPr>
          <a:xfrm>
            <a:off x="839825" y="2057400"/>
            <a:ext cx="10386000" cy="150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Run pytest-conv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Read pytest-coverage.txt</a:t>
            </a:r>
            <a:endParaRPr/>
          </a:p>
        </p:txBody>
      </p:sp>
      <p:pic>
        <p:nvPicPr>
          <p:cNvPr id="266" name="Google Shape;266;g1318331378b_4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25" y="3769175"/>
            <a:ext cx="11303001" cy="24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18331378b_4_14"/>
          <p:cNvSpPr txBox="1"/>
          <p:nvPr>
            <p:ph type="title"/>
          </p:nvPr>
        </p:nvSpPr>
        <p:spPr>
          <a:xfrm>
            <a:off x="690113" y="457200"/>
            <a:ext cx="3932100" cy="535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Pytest Coverage</a:t>
            </a:r>
            <a:endParaRPr/>
          </a:p>
        </p:txBody>
      </p:sp>
      <p:sp>
        <p:nvSpPr>
          <p:cNvPr id="273" name="Google Shape;273;g1318331378b_4_14"/>
          <p:cNvSpPr txBox="1"/>
          <p:nvPr>
            <p:ph idx="1" type="body"/>
          </p:nvPr>
        </p:nvSpPr>
        <p:spPr>
          <a:xfrm>
            <a:off x="690121" y="1726050"/>
            <a:ext cx="2589300" cy="340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Github-actions Coverage Report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TOTAL COVERAGE: 32%</a:t>
            </a:r>
            <a:endParaRPr/>
          </a:p>
        </p:txBody>
      </p:sp>
      <p:pic>
        <p:nvPicPr>
          <p:cNvPr id="274" name="Google Shape;274;g1318331378b_4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847" y="1173675"/>
            <a:ext cx="7970149" cy="48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18331378b_4_68"/>
          <p:cNvSpPr txBox="1"/>
          <p:nvPr>
            <p:ph type="title"/>
          </p:nvPr>
        </p:nvSpPr>
        <p:spPr>
          <a:xfrm>
            <a:off x="690113" y="457200"/>
            <a:ext cx="3932100" cy="535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Pytest Coverage</a:t>
            </a:r>
            <a:endParaRPr/>
          </a:p>
        </p:txBody>
      </p:sp>
      <p:sp>
        <p:nvSpPr>
          <p:cNvPr id="281" name="Google Shape;281;g1318331378b_4_68"/>
          <p:cNvSpPr txBox="1"/>
          <p:nvPr>
            <p:ph idx="1" type="body"/>
          </p:nvPr>
        </p:nvSpPr>
        <p:spPr>
          <a:xfrm>
            <a:off x="690121" y="1726050"/>
            <a:ext cx="2589300" cy="340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Github-actions Coverage Report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TOTAL COVERAGE: 32%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MISSING: Line Not Covered</a:t>
            </a:r>
            <a:endParaRPr/>
          </a:p>
        </p:txBody>
      </p:sp>
      <p:pic>
        <p:nvPicPr>
          <p:cNvPr id="282" name="Google Shape;282;g1318331378b_4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421" y="1539700"/>
            <a:ext cx="8607779" cy="415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318331378b_4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5004883"/>
            <a:ext cx="8920870" cy="85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18331378b_4_30"/>
          <p:cNvSpPr txBox="1"/>
          <p:nvPr>
            <p:ph type="title"/>
          </p:nvPr>
        </p:nvSpPr>
        <p:spPr>
          <a:xfrm>
            <a:off x="758175" y="1069525"/>
            <a:ext cx="10386000" cy="535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Action: Continuous Push Docker Image </a:t>
            </a:r>
            <a:endParaRPr/>
          </a:p>
        </p:txBody>
      </p:sp>
      <p:sp>
        <p:nvSpPr>
          <p:cNvPr id="290" name="Google Shape;290;g1318331378b_4_30"/>
          <p:cNvSpPr txBox="1"/>
          <p:nvPr>
            <p:ph idx="1" type="body"/>
          </p:nvPr>
        </p:nvSpPr>
        <p:spPr>
          <a:xfrm>
            <a:off x="839822" y="2057400"/>
            <a:ext cx="4589400" cy="428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Run docker-compose to build Docker image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Login to Docker Hub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Set Docker Hub Username and Token to github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Run login-action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Push Docker image</a:t>
            </a:r>
            <a:endParaRPr/>
          </a:p>
        </p:txBody>
      </p:sp>
      <p:pic>
        <p:nvPicPr>
          <p:cNvPr id="291" name="Google Shape;291;g1318331378b_4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750" y="1676500"/>
            <a:ext cx="5998025" cy="482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18331378b_0_32"/>
          <p:cNvSpPr txBox="1"/>
          <p:nvPr>
            <p:ph type="title"/>
          </p:nvPr>
        </p:nvSpPr>
        <p:spPr>
          <a:xfrm>
            <a:off x="838200" y="26822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Option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(高承翰)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f69f2f9bb_1_55"/>
          <p:cNvSpPr txBox="1"/>
          <p:nvPr>
            <p:ph type="title"/>
          </p:nvPr>
        </p:nvSpPr>
        <p:spPr>
          <a:xfrm>
            <a:off x="838200" y="85625"/>
            <a:ext cx="105156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App Monitor: RQ dashboard</a:t>
            </a:r>
            <a:endParaRPr/>
          </a:p>
        </p:txBody>
      </p:sp>
      <p:pic>
        <p:nvPicPr>
          <p:cNvPr id="304" name="Google Shape;304;g12f69f2f9bb_1_55" title="rq dashboar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935900"/>
            <a:ext cx="11017877" cy="592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18331378b_0_90"/>
          <p:cNvSpPr txBox="1"/>
          <p:nvPr>
            <p:ph type="title"/>
          </p:nvPr>
        </p:nvSpPr>
        <p:spPr>
          <a:xfrm>
            <a:off x="731325" y="192450"/>
            <a:ext cx="105156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App Monitor </a:t>
            </a:r>
            <a:r>
              <a:rPr lang="en-US"/>
              <a:t>-- week url counts</a:t>
            </a:r>
            <a:endParaRPr/>
          </a:p>
        </p:txBody>
      </p:sp>
      <p:pic>
        <p:nvPicPr>
          <p:cNvPr id="311" name="Google Shape;311;g1318331378b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63" y="1068850"/>
            <a:ext cx="11541271" cy="57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18331378b_0_0"/>
          <p:cNvSpPr txBox="1"/>
          <p:nvPr>
            <p:ph type="title"/>
          </p:nvPr>
        </p:nvSpPr>
        <p:spPr>
          <a:xfrm>
            <a:off x="838200" y="26822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Introduction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(廖家鴻)</a:t>
            </a:r>
            <a:endParaRPr sz="6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18331378b_2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Moni</a:t>
            </a:r>
            <a:r>
              <a:rPr lang="en-US"/>
              <a:t>to</a:t>
            </a:r>
            <a:r>
              <a:rPr lang="en-US"/>
              <a:t>r: worker performance </a:t>
            </a:r>
            <a:endParaRPr/>
          </a:p>
        </p:txBody>
      </p:sp>
      <p:sp>
        <p:nvSpPr>
          <p:cNvPr id="318" name="Google Shape;318;g1318331378b_2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g1318331378b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20675"/>
            <a:ext cx="11133850" cy="51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318331378b_2_1"/>
          <p:cNvSpPr/>
          <p:nvPr/>
        </p:nvSpPr>
        <p:spPr>
          <a:xfrm>
            <a:off x="838175" y="1320675"/>
            <a:ext cx="11133900" cy="48561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318331378b_2_1"/>
          <p:cNvSpPr/>
          <p:nvPr/>
        </p:nvSpPr>
        <p:spPr>
          <a:xfrm>
            <a:off x="838175" y="6228950"/>
            <a:ext cx="11133900" cy="19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18331378b_0_48"/>
          <p:cNvSpPr txBox="1"/>
          <p:nvPr>
            <p:ph type="title"/>
          </p:nvPr>
        </p:nvSpPr>
        <p:spPr>
          <a:xfrm>
            <a:off x="838200" y="365125"/>
            <a:ext cx="105156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Database Schema</a:t>
            </a:r>
            <a:endParaRPr/>
          </a:p>
        </p:txBody>
      </p:sp>
      <p:pic>
        <p:nvPicPr>
          <p:cNvPr id="328" name="Google Shape;328;g1318331378b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550" y="1727829"/>
            <a:ext cx="3999934" cy="448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318331378b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909" y="1727829"/>
            <a:ext cx="3908845" cy="4489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17628e37c_4_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Contribution</a:t>
            </a:r>
            <a:endParaRPr/>
          </a:p>
        </p:txBody>
      </p:sp>
      <p:graphicFrame>
        <p:nvGraphicFramePr>
          <p:cNvPr id="336" name="Google Shape;336;g1317628e37c_4_46"/>
          <p:cNvGraphicFramePr/>
          <p:nvPr/>
        </p:nvGraphicFramePr>
        <p:xfrm>
          <a:off x="952450" y="179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{0D20EBBF-1620-449A-B4A5-CDE440A389D9}</a:tableStyleId>
              </a:tblPr>
              <a:tblGrid>
                <a:gridCol w="1516700"/>
                <a:gridCol w="1516700"/>
                <a:gridCol w="2100700"/>
                <a:gridCol w="2417700"/>
              </a:tblGrid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9CD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Type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9CD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Sample Code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9CD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Our Application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9CDCF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Google Search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Search by 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Search by week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Word 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URL Count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❌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Task Queue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Unit test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Unit test + Integration test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Database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MongoDB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Display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Excel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Web Page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Evaluate Performance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Update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Every week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18331378b_0_114"/>
          <p:cNvSpPr txBox="1"/>
          <p:nvPr>
            <p:ph type="title"/>
          </p:nvPr>
        </p:nvSpPr>
        <p:spPr>
          <a:xfrm>
            <a:off x="838200" y="365125"/>
            <a:ext cx="10515600" cy="102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Ingress</a:t>
            </a:r>
            <a:endParaRPr/>
          </a:p>
        </p:txBody>
      </p:sp>
      <p:pic>
        <p:nvPicPr>
          <p:cNvPr id="343" name="Google Shape;343;g1318331378b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22925"/>
            <a:ext cx="6059480" cy="51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21bb76cb4_0_3"/>
          <p:cNvSpPr txBox="1"/>
          <p:nvPr>
            <p:ph type="title"/>
          </p:nvPr>
        </p:nvSpPr>
        <p:spPr>
          <a:xfrm>
            <a:off x="838200" y="26822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Discuss</a:t>
            </a:r>
            <a:r>
              <a:rPr lang="en-US" sz="6000"/>
              <a:t>ion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(廖家鴻)</a:t>
            </a:r>
            <a:endParaRPr sz="6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18331378b_0_120"/>
          <p:cNvSpPr txBox="1"/>
          <p:nvPr>
            <p:ph type="title"/>
          </p:nvPr>
        </p:nvSpPr>
        <p:spPr>
          <a:xfrm>
            <a:off x="838200" y="175975"/>
            <a:ext cx="10515600" cy="71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GKE Autopilot Deployment</a:t>
            </a:r>
            <a:endParaRPr/>
          </a:p>
        </p:txBody>
      </p:sp>
      <p:pic>
        <p:nvPicPr>
          <p:cNvPr id="356" name="Google Shape;356;g1318331378b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275" y="3277075"/>
            <a:ext cx="108299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318331378b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600" y="5515450"/>
            <a:ext cx="9305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318331378b_0_120"/>
          <p:cNvPicPr preferRelativeResize="0"/>
          <p:nvPr/>
        </p:nvPicPr>
        <p:blipFill rotWithShape="1">
          <a:blip r:embed="rId5">
            <a:alphaModFix/>
          </a:blip>
          <a:srcRect b="37209" l="0" r="0" t="0"/>
          <a:stretch/>
        </p:blipFill>
        <p:spPr>
          <a:xfrm>
            <a:off x="1709600" y="892375"/>
            <a:ext cx="9076501" cy="23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318331378b_0_120"/>
          <p:cNvSpPr/>
          <p:nvPr/>
        </p:nvSpPr>
        <p:spPr>
          <a:xfrm>
            <a:off x="6048425" y="2357450"/>
            <a:ext cx="695400" cy="843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318331378b_0_120"/>
          <p:cNvSpPr txBox="1"/>
          <p:nvPr>
            <p:ph type="title"/>
          </p:nvPr>
        </p:nvSpPr>
        <p:spPr>
          <a:xfrm>
            <a:off x="0" y="4098513"/>
            <a:ext cx="995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 sz="2000">
                <a:solidFill>
                  <a:srgbClr val="CC0000"/>
                </a:solidFill>
              </a:rPr>
              <a:t>Pods</a:t>
            </a:r>
            <a:endParaRPr sz="2000">
              <a:solidFill>
                <a:srgbClr val="CC0000"/>
              </a:solidFill>
            </a:endParaRPr>
          </a:p>
        </p:txBody>
      </p:sp>
      <p:sp>
        <p:nvSpPr>
          <p:cNvPr id="361" name="Google Shape;361;g1318331378b_0_120"/>
          <p:cNvSpPr txBox="1"/>
          <p:nvPr>
            <p:ph type="title"/>
          </p:nvPr>
        </p:nvSpPr>
        <p:spPr>
          <a:xfrm>
            <a:off x="581025" y="5903488"/>
            <a:ext cx="995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 sz="2000">
                <a:solidFill>
                  <a:srgbClr val="CC0000"/>
                </a:solidFill>
              </a:rPr>
              <a:t>Nodes</a:t>
            </a:r>
            <a:endParaRPr sz="2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18331378b_0_74"/>
          <p:cNvSpPr txBox="1"/>
          <p:nvPr>
            <p:ph type="title"/>
          </p:nvPr>
        </p:nvSpPr>
        <p:spPr>
          <a:xfrm>
            <a:off x="838200" y="365125"/>
            <a:ext cx="10515600" cy="113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Testing</a:t>
            </a:r>
            <a:endParaRPr/>
          </a:p>
        </p:txBody>
      </p:sp>
      <p:pic>
        <p:nvPicPr>
          <p:cNvPr id="368" name="Google Shape;368;g1318331378b_0_74"/>
          <p:cNvPicPr preferRelativeResize="0"/>
          <p:nvPr/>
        </p:nvPicPr>
        <p:blipFill rotWithShape="1">
          <a:blip r:embed="rId3">
            <a:alphaModFix/>
          </a:blip>
          <a:srcRect b="0" l="0" r="24941" t="31591"/>
          <a:stretch/>
        </p:blipFill>
        <p:spPr>
          <a:xfrm>
            <a:off x="3078950" y="2121625"/>
            <a:ext cx="6034100" cy="318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318331378b_0_74"/>
          <p:cNvSpPr/>
          <p:nvPr/>
        </p:nvSpPr>
        <p:spPr>
          <a:xfrm>
            <a:off x="3929075" y="2914650"/>
            <a:ext cx="3357600" cy="48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318331378b_0_74"/>
          <p:cNvSpPr/>
          <p:nvPr/>
        </p:nvSpPr>
        <p:spPr>
          <a:xfrm>
            <a:off x="3929075" y="3400650"/>
            <a:ext cx="4386300" cy="48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318331378b_0_74"/>
          <p:cNvSpPr/>
          <p:nvPr/>
        </p:nvSpPr>
        <p:spPr>
          <a:xfrm>
            <a:off x="3902850" y="4890575"/>
            <a:ext cx="4386300" cy="48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21bb76cb4_0_48"/>
          <p:cNvSpPr txBox="1"/>
          <p:nvPr>
            <p:ph idx="1" type="body"/>
          </p:nvPr>
        </p:nvSpPr>
        <p:spPr>
          <a:xfrm>
            <a:off x="5643600" y="430975"/>
            <a:ext cx="61008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RQ dashboard</a:t>
            </a:r>
            <a:r>
              <a:rPr lang="en-US" sz="2000"/>
              <a:t> link: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http://34.120.17.241/rq/</a:t>
            </a:r>
            <a:endParaRPr sz="2000"/>
          </a:p>
        </p:txBody>
      </p:sp>
      <p:sp>
        <p:nvSpPr>
          <p:cNvPr id="378" name="Google Shape;378;g1321bb76cb4_0_48"/>
          <p:cNvSpPr txBox="1"/>
          <p:nvPr>
            <p:ph type="title"/>
          </p:nvPr>
        </p:nvSpPr>
        <p:spPr>
          <a:xfrm>
            <a:off x="838200" y="136525"/>
            <a:ext cx="4605300" cy="892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Monitor</a:t>
            </a:r>
            <a:endParaRPr/>
          </a:p>
        </p:txBody>
      </p:sp>
      <p:pic>
        <p:nvPicPr>
          <p:cNvPr id="379" name="Google Shape;379;g1321bb76cb4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75" y="1028725"/>
            <a:ext cx="10004640" cy="55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21bb76cb4_0_71"/>
          <p:cNvSpPr txBox="1"/>
          <p:nvPr>
            <p:ph type="title"/>
          </p:nvPr>
        </p:nvSpPr>
        <p:spPr>
          <a:xfrm>
            <a:off x="838200" y="179350"/>
            <a:ext cx="10515600" cy="86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Issues about CD-1</a:t>
            </a:r>
            <a:endParaRPr/>
          </a:p>
        </p:txBody>
      </p:sp>
      <p:pic>
        <p:nvPicPr>
          <p:cNvPr id="386" name="Google Shape;386;g1321bb76cb4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5450"/>
            <a:ext cx="11887199" cy="4861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18331378b_0_133"/>
          <p:cNvSpPr txBox="1"/>
          <p:nvPr>
            <p:ph type="title"/>
          </p:nvPr>
        </p:nvSpPr>
        <p:spPr>
          <a:xfrm>
            <a:off x="838200" y="179350"/>
            <a:ext cx="10515600" cy="86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Issues about CD-2 </a:t>
            </a:r>
            <a:r>
              <a:rPr lang="en-US" sz="3000"/>
              <a:t>(gke-cluster pods)</a:t>
            </a:r>
            <a:endParaRPr sz="3000"/>
          </a:p>
        </p:txBody>
      </p:sp>
      <p:pic>
        <p:nvPicPr>
          <p:cNvPr id="393" name="Google Shape;393;g1318331378b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8" y="1245400"/>
            <a:ext cx="118586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1782290e2_0_0"/>
          <p:cNvSpPr txBox="1"/>
          <p:nvPr>
            <p:ph type="title"/>
          </p:nvPr>
        </p:nvSpPr>
        <p:spPr>
          <a:xfrm>
            <a:off x="838200" y="365125"/>
            <a:ext cx="10515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Requirement Coverage</a:t>
            </a:r>
            <a:endParaRPr/>
          </a:p>
        </p:txBody>
      </p:sp>
      <p:graphicFrame>
        <p:nvGraphicFramePr>
          <p:cNvPr id="111" name="Google Shape;111;g131782290e2_0_0"/>
          <p:cNvGraphicFramePr/>
          <p:nvPr/>
        </p:nvGraphicFramePr>
        <p:xfrm>
          <a:off x="952500" y="15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{0D20EBBF-1620-449A-B4A5-CDE440A389D9}</a:tableStyleId>
              </a:tblPr>
              <a:tblGrid>
                <a:gridCol w="1861950"/>
                <a:gridCol w="3821800"/>
                <a:gridCol w="4603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Type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Category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Remark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 row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Basic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Upload codes to Github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Deploy to GKE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Digital Business: </a:t>
                      </a:r>
                      <a:r>
                        <a:rPr lang="en-US"/>
                        <a:t>Internet volume changes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Application Architecture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Code Optimization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Testing Coverage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CI / CD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Application Monitor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Use Database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Code Contribution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Ingress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21bb76cb4_0_79"/>
          <p:cNvSpPr txBox="1"/>
          <p:nvPr>
            <p:ph type="title"/>
          </p:nvPr>
        </p:nvSpPr>
        <p:spPr>
          <a:xfrm>
            <a:off x="838200" y="179350"/>
            <a:ext cx="10515600" cy="86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Issues about CD-3 </a:t>
            </a:r>
            <a:r>
              <a:rPr lang="en-US" sz="3000"/>
              <a:t>(github-action workflow)</a:t>
            </a:r>
            <a:endParaRPr/>
          </a:p>
        </p:txBody>
      </p:sp>
      <p:pic>
        <p:nvPicPr>
          <p:cNvPr id="400" name="Google Shape;400;g1321bb76cb4_0_79"/>
          <p:cNvPicPr preferRelativeResize="0"/>
          <p:nvPr/>
        </p:nvPicPr>
        <p:blipFill rotWithShape="1">
          <a:blip r:embed="rId3">
            <a:alphaModFix/>
          </a:blip>
          <a:srcRect b="0" l="0" r="4131" t="0"/>
          <a:stretch/>
        </p:blipFill>
        <p:spPr>
          <a:xfrm>
            <a:off x="0" y="1043050"/>
            <a:ext cx="12192001" cy="504593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321bb76cb4_0_79"/>
          <p:cNvSpPr txBox="1"/>
          <p:nvPr>
            <p:ph idx="1" type="body"/>
          </p:nvPr>
        </p:nvSpPr>
        <p:spPr>
          <a:xfrm>
            <a:off x="2747950" y="6409500"/>
            <a:ext cx="71907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Service link: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https://github.com/AaronKFC/tsmc-project/actions</a:t>
            </a:r>
            <a:endParaRPr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18331378b_0_43"/>
          <p:cNvSpPr txBox="1"/>
          <p:nvPr>
            <p:ph type="title"/>
          </p:nvPr>
        </p:nvSpPr>
        <p:spPr>
          <a:xfrm>
            <a:off x="838200" y="26822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Conclus</a:t>
            </a:r>
            <a:r>
              <a:rPr lang="en-US" sz="6000"/>
              <a:t>ion</a:t>
            </a:r>
            <a:endParaRPr sz="3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18331378b_0_37"/>
          <p:cNvSpPr txBox="1"/>
          <p:nvPr>
            <p:ph type="title"/>
          </p:nvPr>
        </p:nvSpPr>
        <p:spPr>
          <a:xfrm>
            <a:off x="838200" y="245275"/>
            <a:ext cx="10515600" cy="74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graphicFrame>
        <p:nvGraphicFramePr>
          <p:cNvPr id="414" name="Google Shape;414;g1318331378b_0_37"/>
          <p:cNvGraphicFramePr/>
          <p:nvPr/>
        </p:nvGraphicFramePr>
        <p:xfrm>
          <a:off x="952500" y="111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{0D20EBBF-1620-449A-B4A5-CDE440A389D9}</a:tableStyleId>
              </a:tblPr>
              <a:tblGrid>
                <a:gridCol w="1861950"/>
                <a:gridCol w="3821800"/>
                <a:gridCol w="4603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Type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Category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Remark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 row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Basic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Upload codes to Github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version control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Deploy to GKE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use GKE Autopilot to build cluster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Digital Business: Internet volume changes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word count weekly from Dec. 2021 to May 2022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Application Architecture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GoogleCrawler, Workers, Web Server…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Code Optimization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architecture optim, improve reliability, SRP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Testing Coverage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unit test, integration test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CI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Github Action, Pytest coverage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1.Github Action push Docker Image to Dockerhub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</a:t>
                      </a:r>
                      <a:r>
                        <a:rPr lang="en-US"/>
                        <a:t>we don't have permission of GKE service account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Application Monitor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RQ dashboard, url count, worker performance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Use Database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schema, MongoDB, Redis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Code Contribution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relative to sample codes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Ingress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http://34.120.17.241/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21bb76cb4_0_24"/>
          <p:cNvSpPr txBox="1"/>
          <p:nvPr>
            <p:ph type="title"/>
          </p:nvPr>
        </p:nvSpPr>
        <p:spPr>
          <a:xfrm>
            <a:off x="838200" y="365125"/>
            <a:ext cx="10515600" cy="86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DevOps Sharing</a:t>
            </a:r>
            <a:endParaRPr/>
          </a:p>
        </p:txBody>
      </p:sp>
      <p:pic>
        <p:nvPicPr>
          <p:cNvPr id="421" name="Google Shape;421;g1321bb76cb4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1225"/>
            <a:ext cx="11887200" cy="474893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321bb76cb4_0_24"/>
          <p:cNvSpPr/>
          <p:nvPr/>
        </p:nvSpPr>
        <p:spPr>
          <a:xfrm>
            <a:off x="1576425" y="1381225"/>
            <a:ext cx="4267200" cy="486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321bb76cb4_0_24"/>
          <p:cNvSpPr txBox="1"/>
          <p:nvPr>
            <p:ph type="title"/>
          </p:nvPr>
        </p:nvSpPr>
        <p:spPr>
          <a:xfrm>
            <a:off x="3271825" y="6282538"/>
            <a:ext cx="995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 sz="2000">
                <a:solidFill>
                  <a:srgbClr val="CC0000"/>
                </a:solidFill>
              </a:rPr>
              <a:t>CI</a:t>
            </a:r>
            <a:endParaRPr sz="2000">
              <a:solidFill>
                <a:srgbClr val="CC0000"/>
              </a:solidFill>
            </a:endParaRPr>
          </a:p>
        </p:txBody>
      </p:sp>
      <p:sp>
        <p:nvSpPr>
          <p:cNvPr id="424" name="Google Shape;424;g1321bb76cb4_0_24"/>
          <p:cNvSpPr/>
          <p:nvPr/>
        </p:nvSpPr>
        <p:spPr>
          <a:xfrm>
            <a:off x="6400825" y="1381225"/>
            <a:ext cx="4267200" cy="4862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321bb76cb4_0_24"/>
          <p:cNvSpPr txBox="1"/>
          <p:nvPr>
            <p:ph type="title"/>
          </p:nvPr>
        </p:nvSpPr>
        <p:spPr>
          <a:xfrm>
            <a:off x="8036725" y="6282538"/>
            <a:ext cx="995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 sz="2000">
                <a:solidFill>
                  <a:srgbClr val="00B050"/>
                </a:solidFill>
              </a:rPr>
              <a:t>CD</a:t>
            </a:r>
            <a:endParaRPr sz="200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21bb76cb4_0_60"/>
          <p:cNvSpPr txBox="1"/>
          <p:nvPr>
            <p:ph type="title"/>
          </p:nvPr>
        </p:nvSpPr>
        <p:spPr>
          <a:xfrm>
            <a:off x="838200" y="26822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21bb76cb4_0_65"/>
          <p:cNvSpPr txBox="1"/>
          <p:nvPr>
            <p:ph type="title"/>
          </p:nvPr>
        </p:nvSpPr>
        <p:spPr>
          <a:xfrm>
            <a:off x="838200" y="26822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Q &amp; A</a:t>
            </a:r>
            <a:endParaRPr sz="6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f69f2f9bb_1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2f69f2f9bb_1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f69f2f9bb_1_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g12f69f2f9bb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94838"/>
            <a:ext cx="12192000" cy="6468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18331378b_0_82"/>
          <p:cNvSpPr txBox="1"/>
          <p:nvPr>
            <p:ph type="title"/>
          </p:nvPr>
        </p:nvSpPr>
        <p:spPr>
          <a:xfrm>
            <a:off x="838200" y="365125"/>
            <a:ext cx="10515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458" name="Google Shape;458;g1318331378b_0_82"/>
          <p:cNvSpPr txBox="1"/>
          <p:nvPr/>
        </p:nvSpPr>
        <p:spPr>
          <a:xfrm>
            <a:off x="530850" y="1236302"/>
            <a:ext cx="111303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Digital Business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g1318331378b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402" y="1717800"/>
            <a:ext cx="10179393" cy="5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21bb76cb4_0_38"/>
          <p:cNvSpPr txBox="1"/>
          <p:nvPr>
            <p:ph type="title"/>
          </p:nvPr>
        </p:nvSpPr>
        <p:spPr>
          <a:xfrm>
            <a:off x="838200" y="136525"/>
            <a:ext cx="10515600" cy="892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Monitor</a:t>
            </a:r>
            <a:endParaRPr/>
          </a:p>
        </p:txBody>
      </p:sp>
      <p:pic>
        <p:nvPicPr>
          <p:cNvPr id="466" name="Google Shape;466;g1321bb76cb4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75" y="1028725"/>
            <a:ext cx="9815524" cy="557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18331378b_0_57"/>
          <p:cNvSpPr txBox="1"/>
          <p:nvPr>
            <p:ph type="title"/>
          </p:nvPr>
        </p:nvSpPr>
        <p:spPr>
          <a:xfrm>
            <a:off x="838200" y="236850"/>
            <a:ext cx="10515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Upload codes to Github</a:t>
            </a:r>
            <a:endParaRPr/>
          </a:p>
        </p:txBody>
      </p:sp>
      <p:sp>
        <p:nvSpPr>
          <p:cNvPr id="118" name="Google Shape;118;g1318331378b_0_57"/>
          <p:cNvSpPr txBox="1"/>
          <p:nvPr>
            <p:ph idx="1" type="body"/>
          </p:nvPr>
        </p:nvSpPr>
        <p:spPr>
          <a:xfrm>
            <a:off x="200025" y="5297775"/>
            <a:ext cx="34434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Github link: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https://github.com/CHKao777/tsmc-project</a:t>
            </a:r>
            <a:endParaRPr sz="2000"/>
          </a:p>
        </p:txBody>
      </p:sp>
      <p:pic>
        <p:nvPicPr>
          <p:cNvPr id="119" name="Google Shape;119;g1318331378b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625" y="976950"/>
            <a:ext cx="8224601" cy="578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f69f2f9bb_1_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2f69f2f9bb_1_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g12f69f2f9bb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702"/>
            <a:ext cx="12192000" cy="648858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2f69f2f9bb_1_39"/>
          <p:cNvSpPr/>
          <p:nvPr/>
        </p:nvSpPr>
        <p:spPr>
          <a:xfrm>
            <a:off x="1198475" y="3488925"/>
            <a:ext cx="1797600" cy="2357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12f69f2f9bb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0" cy="6482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18331378b_0_66"/>
          <p:cNvSpPr txBox="1"/>
          <p:nvPr>
            <p:ph type="title"/>
          </p:nvPr>
        </p:nvSpPr>
        <p:spPr>
          <a:xfrm>
            <a:off x="236275" y="236850"/>
            <a:ext cx="26355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Deploy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to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/>
              <a:t>GKE</a:t>
            </a:r>
            <a:endParaRPr/>
          </a:p>
        </p:txBody>
      </p:sp>
      <p:pic>
        <p:nvPicPr>
          <p:cNvPr id="126" name="Google Shape;126;g1318331378b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218" y="0"/>
            <a:ext cx="844178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318331378b_0_66"/>
          <p:cNvSpPr/>
          <p:nvPr/>
        </p:nvSpPr>
        <p:spPr>
          <a:xfrm>
            <a:off x="3750225" y="3443300"/>
            <a:ext cx="4107900" cy="13716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318331378b_0_66"/>
          <p:cNvSpPr txBox="1"/>
          <p:nvPr>
            <p:ph type="title"/>
          </p:nvPr>
        </p:nvSpPr>
        <p:spPr>
          <a:xfrm>
            <a:off x="2754825" y="3795675"/>
            <a:ext cx="995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 sz="2000">
                <a:solidFill>
                  <a:srgbClr val="CC0000"/>
                </a:solidFill>
              </a:rPr>
              <a:t>Pods</a:t>
            </a:r>
            <a:endParaRPr sz="2000">
              <a:solidFill>
                <a:srgbClr val="CC0000"/>
              </a:solidFill>
            </a:endParaRPr>
          </a:p>
        </p:txBody>
      </p:sp>
      <p:sp>
        <p:nvSpPr>
          <p:cNvPr id="129" name="Google Shape;129;g1318331378b_0_66"/>
          <p:cNvSpPr/>
          <p:nvPr/>
        </p:nvSpPr>
        <p:spPr>
          <a:xfrm>
            <a:off x="3816900" y="5138750"/>
            <a:ext cx="5070000" cy="590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318331378b_0_66"/>
          <p:cNvSpPr txBox="1"/>
          <p:nvPr>
            <p:ph type="title"/>
          </p:nvPr>
        </p:nvSpPr>
        <p:spPr>
          <a:xfrm>
            <a:off x="2495700" y="5174450"/>
            <a:ext cx="1321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 sz="2000">
                <a:solidFill>
                  <a:srgbClr val="CC0000"/>
                </a:solidFill>
              </a:rPr>
              <a:t>Service</a:t>
            </a:r>
            <a:r>
              <a:rPr lang="en-US" sz="2000">
                <a:solidFill>
                  <a:srgbClr val="CC0000"/>
                </a:solidFill>
              </a:rPr>
              <a:t>s</a:t>
            </a:r>
            <a:endParaRPr sz="2000">
              <a:solidFill>
                <a:srgbClr val="CC0000"/>
              </a:solidFill>
            </a:endParaRPr>
          </a:p>
        </p:txBody>
      </p:sp>
      <p:sp>
        <p:nvSpPr>
          <p:cNvPr id="131" name="Google Shape;131;g1318331378b_0_66"/>
          <p:cNvSpPr/>
          <p:nvPr/>
        </p:nvSpPr>
        <p:spPr>
          <a:xfrm>
            <a:off x="3816900" y="6053300"/>
            <a:ext cx="5070000" cy="233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318331378b_0_66"/>
          <p:cNvSpPr txBox="1"/>
          <p:nvPr>
            <p:ph type="title"/>
          </p:nvPr>
        </p:nvSpPr>
        <p:spPr>
          <a:xfrm>
            <a:off x="2591925" y="5867400"/>
            <a:ext cx="1321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 sz="2000">
                <a:solidFill>
                  <a:srgbClr val="CC0000"/>
                </a:solidFill>
              </a:rPr>
              <a:t>Ingress</a:t>
            </a:r>
            <a:endParaRPr sz="2000">
              <a:solidFill>
                <a:srgbClr val="CC0000"/>
              </a:solidFill>
            </a:endParaRPr>
          </a:p>
        </p:txBody>
      </p:sp>
      <p:sp>
        <p:nvSpPr>
          <p:cNvPr id="133" name="Google Shape;133;g1318331378b_0_66"/>
          <p:cNvSpPr/>
          <p:nvPr/>
        </p:nvSpPr>
        <p:spPr>
          <a:xfrm>
            <a:off x="3750225" y="6636550"/>
            <a:ext cx="6493800" cy="233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318331378b_0_66"/>
          <p:cNvSpPr txBox="1"/>
          <p:nvPr>
            <p:ph type="title"/>
          </p:nvPr>
        </p:nvSpPr>
        <p:spPr>
          <a:xfrm>
            <a:off x="2495700" y="6435850"/>
            <a:ext cx="1321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20000"/>
              <a:buFont typeface="Microsoft JhengHei"/>
              <a:buNone/>
            </a:pPr>
            <a:r>
              <a:rPr lang="en-US" sz="2000">
                <a:solidFill>
                  <a:srgbClr val="CC0000"/>
                </a:solidFill>
              </a:rPr>
              <a:t>Database</a:t>
            </a:r>
            <a:endParaRPr sz="2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f69f2f9bb_1_16"/>
          <p:cNvSpPr txBox="1"/>
          <p:nvPr>
            <p:ph type="title"/>
          </p:nvPr>
        </p:nvSpPr>
        <p:spPr>
          <a:xfrm>
            <a:off x="838200" y="167775"/>
            <a:ext cx="10515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960"/>
              <a:buFont typeface="Microsoft JhengHei"/>
              <a:buNone/>
            </a:pPr>
            <a:r>
              <a:rPr lang="en-US" sz="3759"/>
              <a:t>Digital Business: Internet Volume</a:t>
            </a:r>
            <a:r>
              <a:rPr lang="en-US" sz="3559"/>
              <a:t> </a:t>
            </a:r>
            <a:r>
              <a:rPr lang="en-US" sz="2460"/>
              <a:t>(word count)</a:t>
            </a:r>
            <a:endParaRPr sz="2460"/>
          </a:p>
        </p:txBody>
      </p:sp>
      <p:sp>
        <p:nvSpPr>
          <p:cNvPr id="141" name="Google Shape;141;g12f69f2f9bb_1_16"/>
          <p:cNvSpPr txBox="1"/>
          <p:nvPr/>
        </p:nvSpPr>
        <p:spPr>
          <a:xfrm>
            <a:off x="801581" y="1309341"/>
            <a:ext cx="10690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Digital Business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12f69f2f9bb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50" y="907875"/>
            <a:ext cx="11710150" cy="5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2f69f2f9bb_1_16"/>
          <p:cNvSpPr txBox="1"/>
          <p:nvPr>
            <p:ph idx="1" type="body"/>
          </p:nvPr>
        </p:nvSpPr>
        <p:spPr>
          <a:xfrm>
            <a:off x="3057575" y="6460300"/>
            <a:ext cx="5700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Service </a:t>
            </a:r>
            <a:r>
              <a:rPr lang="en-US" sz="2000"/>
              <a:t>link: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http://34.120.17.241/wordcount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18331378b_0_6"/>
          <p:cNvSpPr txBox="1"/>
          <p:nvPr>
            <p:ph type="title"/>
          </p:nvPr>
        </p:nvSpPr>
        <p:spPr>
          <a:xfrm>
            <a:off x="838200" y="26822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Application Architecture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(游智鈞)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>
            <p:ph type="title"/>
          </p:nvPr>
        </p:nvSpPr>
        <p:spPr>
          <a:xfrm>
            <a:off x="838200" y="205325"/>
            <a:ext cx="105156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Microsoft JhengHei"/>
              <a:buNone/>
            </a:pPr>
            <a:r>
              <a:rPr lang="en-US" sz="4000"/>
              <a:t>Application Architecture</a:t>
            </a:r>
            <a:endParaRPr sz="4000"/>
          </a:p>
        </p:txBody>
      </p:sp>
      <p:pic>
        <p:nvPicPr>
          <p:cNvPr id="156" name="Google Shape;1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982625"/>
            <a:ext cx="8420101" cy="55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2020-12-28T09:48:49Z</dcterms:created>
  <dc:creator>張維哲 0516094</dc:creator>
</cp:coreProperties>
</file>